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3" r:id="rId2"/>
    <p:sldId id="262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79CC-6AE9-47A7-B9C6-B549FFAEE427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E79CC-6AE9-47A7-B9C6-B549FFAEE427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FD4E-3669-4E70-A3BB-6ADAF727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476672"/>
            <a:ext cx="66976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СТИПЕНДИЯ МЧС РОССИИ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&amp;Mcy;&amp;CHcy;&amp;Scy; &amp;Rcy;&amp;ocy;&amp;scy;&amp;scy;&amp;icy;&amp;icy;. &amp;Mcy;&amp;icy;&amp;ncy;&amp;icy;&amp;scy;&amp;tcy;&amp;iecy;&amp;rcy;&amp;scy;&amp;tcy;&amp;vcy;&amp;ocy; &amp;Rcy;&amp;ocy;&amp;scy;&amp;scy;&amp;icy;&amp;jcy;&amp;scy;&amp;kcy;&amp;ocy;&amp;jcy; &amp;Fcy;&amp;iecy;&amp;dcy;&amp;iecy;&amp;rcy;&amp;acy;&amp;tscy;&amp;icy;&amp;icy; &amp;pcy;&amp;ocy; &amp;dcy;&amp;iecy;&amp;lcy;&amp;acy;&amp;mcy; &amp;gcy;&amp;rcy;&amp;acy;&amp;zhcy;&amp;dcy;&amp;acy;&amp;ncy;&amp;scy;&amp;kcy;&amp;ocy;&amp;jcy; &amp;ocy;&amp;bcy;&amp;ocy;&amp;rcy;&amp;ocy;&amp;ncy;&amp;ycy;, &amp;chcy;&amp;rcy;&amp;iecy;&amp;zcy;&amp;vcy;&amp;ycy;&amp;chcy;&amp;acy;&amp;jcy;&amp;ncy;&amp;ycy;&amp;mcy; &amp;scy;&amp;icy;&amp;tcy;&amp;ucy;&amp;acy;&amp;tscy;&amp;icy;&amp;yacy;&amp;mcy; &amp;icy; &amp;lcy;&amp;icy;&amp;kcy;&amp;vcy;&amp;icy;&amp;dcy;&amp;acy;&amp;tscy;&amp;icy;&amp;icy; &amp;pcy;&amp;ocy;&amp;scy;&amp;lcy;&amp;iecy;&amp;dcy;&amp;scy;&amp;tcy;&amp;vcy;&amp;icy;&amp;jcy; &amp;scy;&amp;tcy;&amp;icy;&amp;khcy;&amp;icy;&amp;jcy;&amp;ncy;&amp;ycy;&amp;khcy; &amp;bcy;&amp;iecy;&amp;dcy;&amp;scy;&amp;tcy;&amp;vcy;&amp;icy;&amp;j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1320145" cy="1584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2060848"/>
            <a:ext cx="4608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Сергеев Никита Владимирович 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– </a:t>
            </a:r>
            <a:r>
              <a:rPr lang="ru-RU" dirty="0" smtClean="0">
                <a:latin typeface="Bookman Old Style" pitchFamily="18" charset="0"/>
              </a:rPr>
              <a:t>курсант 142 учебной группы факультета пожарной безопасности, сержант внутренней службы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.</a:t>
            </a:r>
          </a:p>
          <a:p>
            <a:r>
              <a:rPr lang="ru-RU" dirty="0" smtClean="0">
                <a:latin typeface="Bookman Old Style" pitchFamily="18" charset="0"/>
              </a:rPr>
              <a:t>У</a:t>
            </a:r>
            <a:r>
              <a:rPr lang="x-none" smtClean="0">
                <a:latin typeface="Bookman Old Style" pitchFamily="18" charset="0"/>
              </a:rPr>
              <a:t>чится на «</a:t>
            </a:r>
            <a:r>
              <a:rPr lang="ru-RU" dirty="0" smtClean="0">
                <a:latin typeface="Bookman Old Style" pitchFamily="18" charset="0"/>
              </a:rPr>
              <a:t>отлично</a:t>
            </a:r>
            <a:r>
              <a:rPr lang="x-none" smtClean="0">
                <a:latin typeface="Bookman Old Style" pitchFamily="18" charset="0"/>
              </a:rPr>
              <a:t>»</a:t>
            </a:r>
            <a:r>
              <a:rPr lang="ru-RU" dirty="0" smtClean="0">
                <a:latin typeface="Bookman Old Style" pitchFamily="18" charset="0"/>
              </a:rPr>
              <a:t>, за успехи в учебе награжден нагрудным знаком института «Отличник учебы»</a:t>
            </a:r>
            <a:r>
              <a:rPr lang="x-none" smtClean="0">
                <a:latin typeface="Bookman Old Style" pitchFamily="18" charset="0"/>
              </a:rPr>
              <a:t>.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  <a:cs typeface="Aharoni" pitchFamily="2" charset="-79"/>
              </a:rPr>
              <a:t>Участник выставки </a:t>
            </a:r>
            <a:r>
              <a:rPr lang="en-US" dirty="0" smtClean="0">
                <a:latin typeface="Bookman Old Style" pitchFamily="18" charset="0"/>
                <a:cs typeface="Aharoni" pitchFamily="2" charset="-79"/>
              </a:rPr>
              <a:t>“</a:t>
            </a:r>
            <a:r>
              <a:rPr lang="en-US" dirty="0" err="1" smtClean="0">
                <a:latin typeface="Bookman Old Style" pitchFamily="18" charset="0"/>
                <a:cs typeface="Aharoni" pitchFamily="2" charset="-79"/>
              </a:rPr>
              <a:t>StopFire</a:t>
            </a:r>
            <a:r>
              <a:rPr lang="en-US" dirty="0" smtClean="0">
                <a:latin typeface="Bookman Old Style" pitchFamily="18" charset="0"/>
                <a:cs typeface="Aharoni" pitchFamily="2" charset="-79"/>
              </a:rPr>
              <a:t> – 2015”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, международной студенческой олимпиады и конференций, награжден дипломом </a:t>
            </a:r>
            <a:r>
              <a:rPr lang="en-US" dirty="0" smtClean="0">
                <a:latin typeface="Bookman Old Style" pitchFamily="18" charset="0"/>
                <a:cs typeface="Aharoni" pitchFamily="2" charset="-79"/>
              </a:rPr>
              <a:t>I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 степени по итогам конкурса 2015 г. на лучшую научно-исследовательскую работу курсантов. </a:t>
            </a:r>
          </a:p>
          <a:p>
            <a:r>
              <a:rPr lang="ru-RU" dirty="0" smtClean="0">
                <a:latin typeface="Bookman Old Style" pitchFamily="18" charset="0"/>
                <a:cs typeface="Aharoni" pitchFamily="2" charset="-79"/>
              </a:rPr>
              <a:t>Является автором 1 научной статьи.</a:t>
            </a:r>
            <a:endParaRPr lang="ru-RU" dirty="0"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988840"/>
            <a:ext cx="3464911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476672"/>
            <a:ext cx="66976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СТИПЕНДИЯ МЧС РОССИИ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&amp;Mcy;&amp;CHcy;&amp;Scy; &amp;Rcy;&amp;ocy;&amp;scy;&amp;scy;&amp;icy;&amp;icy;. &amp;Mcy;&amp;icy;&amp;ncy;&amp;icy;&amp;scy;&amp;tcy;&amp;iecy;&amp;rcy;&amp;scy;&amp;tcy;&amp;vcy;&amp;ocy; &amp;Rcy;&amp;ocy;&amp;scy;&amp;scy;&amp;icy;&amp;jcy;&amp;scy;&amp;kcy;&amp;ocy;&amp;jcy; &amp;Fcy;&amp;iecy;&amp;dcy;&amp;iecy;&amp;rcy;&amp;acy;&amp;tscy;&amp;icy;&amp;icy; &amp;pcy;&amp;ocy; &amp;dcy;&amp;iecy;&amp;lcy;&amp;acy;&amp;mcy; &amp;gcy;&amp;rcy;&amp;acy;&amp;zhcy;&amp;dcy;&amp;acy;&amp;ncy;&amp;scy;&amp;kcy;&amp;ocy;&amp;jcy; &amp;ocy;&amp;bcy;&amp;ocy;&amp;rcy;&amp;ocy;&amp;ncy;&amp;ycy;, &amp;chcy;&amp;rcy;&amp;iecy;&amp;zcy;&amp;vcy;&amp;ycy;&amp;chcy;&amp;acy;&amp;jcy;&amp;ncy;&amp;ycy;&amp;mcy; &amp;scy;&amp;icy;&amp;tcy;&amp;ucy;&amp;acy;&amp;tscy;&amp;icy;&amp;yacy;&amp;mcy; &amp;icy; &amp;lcy;&amp;icy;&amp;kcy;&amp;vcy;&amp;icy;&amp;dcy;&amp;acy;&amp;tscy;&amp;icy;&amp;icy; &amp;pcy;&amp;ocy;&amp;scy;&amp;lcy;&amp;iecy;&amp;dcy;&amp;scy;&amp;tcy;&amp;vcy;&amp;icy;&amp;jcy; &amp;scy;&amp;tcy;&amp;icy;&amp;khcy;&amp;icy;&amp;jcy;&amp;ncy;&amp;ycy;&amp;khcy; &amp;bcy;&amp;iecy;&amp;dcy;&amp;scy;&amp;tcy;&amp;vcy;&amp;icy;&amp;j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1320145" cy="1584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2060848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Bookman Old Style" pitchFamily="18" charset="0"/>
              </a:rPr>
              <a:t>Курбанаева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Гульфия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Наильевна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– </a:t>
            </a:r>
            <a:r>
              <a:rPr lang="ru-RU" dirty="0" smtClean="0">
                <a:latin typeface="Bookman Old Style" pitchFamily="18" charset="0"/>
              </a:rPr>
              <a:t>курсант 135 учебной группы факультета пожарной безопасности, рядовой внутренней службы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.</a:t>
            </a:r>
          </a:p>
          <a:p>
            <a:r>
              <a:rPr lang="ru-RU" dirty="0" smtClean="0">
                <a:latin typeface="Bookman Old Style" pitchFamily="18" charset="0"/>
              </a:rPr>
              <a:t>У</a:t>
            </a:r>
            <a:r>
              <a:rPr lang="x-none" smtClean="0">
                <a:latin typeface="Bookman Old Style" pitchFamily="18" charset="0"/>
              </a:rPr>
              <a:t>чится на «</a:t>
            </a:r>
            <a:r>
              <a:rPr lang="ru-RU" dirty="0" smtClean="0">
                <a:latin typeface="Bookman Old Style" pitchFamily="18" charset="0"/>
              </a:rPr>
              <a:t>отлично</a:t>
            </a:r>
            <a:r>
              <a:rPr lang="x-none" smtClean="0">
                <a:latin typeface="Bookman Old Style" pitchFamily="18" charset="0"/>
              </a:rPr>
              <a:t>»</a:t>
            </a:r>
            <a:r>
              <a:rPr lang="ru-RU" dirty="0" smtClean="0">
                <a:latin typeface="Bookman Old Style" pitchFamily="18" charset="0"/>
              </a:rPr>
              <a:t>, за успехи в учебе награждена нагрудным знаком института «Отличник учебы»</a:t>
            </a:r>
            <a:r>
              <a:rPr lang="x-none" smtClean="0">
                <a:latin typeface="Bookman Old Style" pitchFamily="18" charset="0"/>
              </a:rPr>
              <a:t>.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  <a:cs typeface="Aharoni" pitchFamily="2" charset="-79"/>
              </a:rPr>
              <a:t>Неоднократная участница </a:t>
            </a:r>
            <a:r>
              <a:rPr lang="ru-RU" dirty="0" err="1" smtClean="0">
                <a:latin typeface="Bookman Old Style" pitchFamily="18" charset="0"/>
                <a:cs typeface="Aharoni" pitchFamily="2" charset="-79"/>
              </a:rPr>
              <a:t>внутривузовских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 конференций.</a:t>
            </a:r>
          </a:p>
          <a:p>
            <a:r>
              <a:rPr lang="ru-RU" dirty="0" smtClean="0">
                <a:latin typeface="Bookman Old Style" pitchFamily="18" charset="0"/>
              </a:rPr>
              <a:t>Награждена медалью Министерства обороны РФ «За участие в военном параде в ознаменование 70-летия Победы в Великой Отечественной войне 1941-1945 гг.»</a:t>
            </a:r>
            <a:endParaRPr lang="ru-RU" dirty="0" smtClean="0">
              <a:latin typeface="Bookman Old Style" pitchFamily="18" charset="0"/>
              <a:cs typeface="Aharoni" pitchFamily="2" charset="-79"/>
            </a:endParaRPr>
          </a:p>
          <a:p>
            <a:endParaRPr lang="ru-RU" dirty="0" smtClean="0">
              <a:latin typeface="Bookman Old Style" pitchFamily="18" charset="0"/>
              <a:cs typeface="Aharoni" pitchFamily="2" charset="-79"/>
            </a:endParaRPr>
          </a:p>
          <a:p>
            <a:endParaRPr lang="ru-RU" dirty="0"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88840"/>
            <a:ext cx="3672408" cy="436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67744" y="260648"/>
            <a:ext cx="65535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СТИПЕНДИЯ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ПРАВИТЕЛЬСТВА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РОССИЙСКОЙ ФЕДЕРАЦИИ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http://vrn-uk.ru/wp-content/uploads/2016/02/01fb50dd5eeb4744ea37d937967723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1545934" cy="136815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060848"/>
            <a:ext cx="367240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1916832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  <a:cs typeface="Aharoni" pitchFamily="2" charset="-79"/>
              </a:rPr>
              <a:t>Капустин </a:t>
            </a:r>
            <a:r>
              <a:rPr lang="ru-RU" b="1" dirty="0" smtClean="0">
                <a:latin typeface="Bookman Old Style" pitchFamily="18" charset="0"/>
              </a:rPr>
              <a:t>Александр Андреевич 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– </a:t>
            </a:r>
            <a:r>
              <a:rPr lang="ru-RU" dirty="0" smtClean="0">
                <a:latin typeface="Bookman Old Style" pitchFamily="18" charset="0"/>
              </a:rPr>
              <a:t>курсант 231 учебной группы факультета техносферной безопасности, рядовой внутренней службы</a:t>
            </a:r>
            <a:r>
              <a:rPr lang="ru-RU" dirty="0" smtClean="0">
                <a:latin typeface="Bookman Old Style" pitchFamily="18" charset="0"/>
                <a:cs typeface="Aharoni" pitchFamily="2" charset="-79"/>
              </a:rPr>
              <a:t>.</a:t>
            </a:r>
          </a:p>
          <a:p>
            <a:r>
              <a:rPr lang="ru-RU" dirty="0" smtClean="0">
                <a:latin typeface="Bookman Old Style" pitchFamily="18" charset="0"/>
              </a:rPr>
              <a:t>У</a:t>
            </a:r>
            <a:r>
              <a:rPr lang="x-none" smtClean="0">
                <a:latin typeface="Bookman Old Style" pitchFamily="18" charset="0"/>
              </a:rPr>
              <a:t>чится на «</a:t>
            </a:r>
            <a:r>
              <a:rPr lang="ru-RU" dirty="0" smtClean="0">
                <a:latin typeface="Bookman Old Style" pitchFamily="18" charset="0"/>
              </a:rPr>
              <a:t>отлично</a:t>
            </a:r>
            <a:r>
              <a:rPr lang="x-none" smtClean="0">
                <a:latin typeface="Bookman Old Style" pitchFamily="18" charset="0"/>
              </a:rPr>
              <a:t>»</a:t>
            </a:r>
            <a:r>
              <a:rPr lang="ru-RU" dirty="0" smtClean="0">
                <a:latin typeface="Bookman Old Style" pitchFamily="18" charset="0"/>
              </a:rPr>
              <a:t>, за успехи в учебе награжден нагрудным знаком института «Отличник учебы»</a:t>
            </a:r>
            <a:r>
              <a:rPr lang="x-none" smtClean="0">
                <a:latin typeface="Bookman Old Style" pitchFamily="18" charset="0"/>
              </a:rPr>
              <a:t>. </a:t>
            </a:r>
            <a:r>
              <a:rPr lang="ru-RU" dirty="0" smtClean="0">
                <a:latin typeface="Bookman Old Style" pitchFamily="18" charset="0"/>
              </a:rPr>
              <a:t>Имеет 2 научные статьи.</a:t>
            </a:r>
          </a:p>
          <a:p>
            <a:r>
              <a:rPr lang="ru-RU" dirty="0" smtClean="0">
                <a:latin typeface="Bookman Old Style" pitchFamily="18" charset="0"/>
              </a:rPr>
              <a:t>Является победителем в номинации «Лучший курсант Уральского института ГПС МЧС России - 2015», лучшим в номинации «Лучший </a:t>
            </a:r>
            <a:r>
              <a:rPr lang="ru-RU" dirty="0" err="1" smtClean="0">
                <a:latin typeface="Bookman Old Style" pitchFamily="18" charset="0"/>
              </a:rPr>
              <a:t>газодымозащитник</a:t>
            </a:r>
            <a:r>
              <a:rPr lang="ru-RU" dirty="0" smtClean="0">
                <a:latin typeface="Bookman Old Style" pitchFamily="18" charset="0"/>
              </a:rPr>
              <a:t>» (2017), победителем всероссийских соревнований «Человеческий фактор. Лига профессионалов» (2017).</a:t>
            </a:r>
            <a:endParaRPr lang="ru-RU" dirty="0">
              <a:latin typeface="Bookman Old Style" pitchFamily="18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476672"/>
            <a:ext cx="66976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СТИПЕНДИЯ МЧС РОССИИ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&amp;Mcy;&amp;CHcy;&amp;Scy; &amp;Rcy;&amp;ocy;&amp;scy;&amp;scy;&amp;icy;&amp;icy;. &amp;Mcy;&amp;icy;&amp;ncy;&amp;icy;&amp;scy;&amp;tcy;&amp;iecy;&amp;rcy;&amp;scy;&amp;tcy;&amp;vcy;&amp;ocy; &amp;Rcy;&amp;ocy;&amp;scy;&amp;scy;&amp;icy;&amp;jcy;&amp;scy;&amp;kcy;&amp;ocy;&amp;jcy; &amp;Fcy;&amp;iecy;&amp;dcy;&amp;iecy;&amp;rcy;&amp;acy;&amp;tscy;&amp;icy;&amp;icy; &amp;pcy;&amp;ocy; &amp;dcy;&amp;iecy;&amp;lcy;&amp;acy;&amp;mcy; &amp;gcy;&amp;rcy;&amp;acy;&amp;zhcy;&amp;dcy;&amp;acy;&amp;ncy;&amp;scy;&amp;kcy;&amp;ocy;&amp;jcy; &amp;ocy;&amp;bcy;&amp;ocy;&amp;rcy;&amp;ocy;&amp;ncy;&amp;ycy;, &amp;chcy;&amp;rcy;&amp;iecy;&amp;zcy;&amp;vcy;&amp;ycy;&amp;chcy;&amp;acy;&amp;jcy;&amp;ncy;&amp;ycy;&amp;mcy; &amp;scy;&amp;icy;&amp;tcy;&amp;ucy;&amp;acy;&amp;tscy;&amp;icy;&amp;yacy;&amp;mcy; &amp;icy; &amp;lcy;&amp;icy;&amp;kcy;&amp;vcy;&amp;icy;&amp;dcy;&amp;acy;&amp;tscy;&amp;icy;&amp;icy; &amp;pcy;&amp;ocy;&amp;scy;&amp;lcy;&amp;iecy;&amp;dcy;&amp;scy;&amp;tcy;&amp;vcy;&amp;icy;&amp;jcy; &amp;scy;&amp;tcy;&amp;icy;&amp;khcy;&amp;icy;&amp;jcy;&amp;ncy;&amp;ycy;&amp;khcy; &amp;bcy;&amp;iecy;&amp;dcy;&amp;scy;&amp;tcy;&amp;vcy;&amp;icy;&amp;j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6632"/>
            <a:ext cx="1320145" cy="1584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1772816"/>
            <a:ext cx="48245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Bookman Old Style" pitchFamily="18" charset="0"/>
              </a:rPr>
              <a:t>Хмелинин</a:t>
            </a:r>
            <a:r>
              <a:rPr lang="ru-RU" sz="1600" b="1" dirty="0" smtClean="0">
                <a:latin typeface="Bookman Old Style" pitchFamily="18" charset="0"/>
              </a:rPr>
              <a:t> Андрей Андреевич </a:t>
            </a:r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– </a:t>
            </a:r>
            <a:r>
              <a:rPr lang="ru-RU" sz="1600" dirty="0" smtClean="0">
                <a:latin typeface="Bookman Old Style" pitchFamily="18" charset="0"/>
              </a:rPr>
              <a:t>курсант 232 учебной группы факультета техносферной безопасности, рядовой внутренней службы</a:t>
            </a:r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.</a:t>
            </a:r>
          </a:p>
          <a:p>
            <a:r>
              <a:rPr lang="ru-RU" sz="1600" dirty="0" smtClean="0">
                <a:latin typeface="Bookman Old Style" pitchFamily="18" charset="0"/>
              </a:rPr>
              <a:t>Награжден нагрудным знаком института «Отличник учебы».</a:t>
            </a:r>
          </a:p>
          <a:p>
            <a:r>
              <a:rPr lang="ru-RU" sz="1600" dirty="0" smtClean="0">
                <a:latin typeface="Bookman Old Style" pitchFamily="18" charset="0"/>
              </a:rPr>
              <a:t>По итогам регионального этапа </a:t>
            </a:r>
            <a:r>
              <a:rPr lang="en-US" sz="1600" dirty="0" smtClean="0">
                <a:latin typeface="Bookman Old Style" pitchFamily="18" charset="0"/>
              </a:rPr>
              <a:t>VIII </a:t>
            </a:r>
            <a:r>
              <a:rPr lang="ru-RU" sz="1600" dirty="0" smtClean="0">
                <a:latin typeface="Bookman Old Style" pitchFamily="18" charset="0"/>
              </a:rPr>
              <a:t>всероссийского фестиваля «Созвездие мужества» стал победителем в номинации «Лучший курсант Уральского института ГПС МЧС России - 2016». За успехи в учебной, научной, служебной и общественной деятельности ранее награждался стипендией Правящего Архиерея Екатеринбургской епархии Русской Православной Церкви стипендией начальника института, стипендией ученого совета института им. Героя России В.В. Замараева. </a:t>
            </a:r>
          </a:p>
          <a:p>
            <a:r>
              <a:rPr lang="ru-RU" sz="1600" dirty="0" smtClean="0"/>
              <a:t> </a:t>
            </a:r>
          </a:p>
          <a:p>
            <a:endParaRPr lang="ru-RU" sz="1600" dirty="0"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44824"/>
            <a:ext cx="396044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476672"/>
            <a:ext cx="66976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СТИПЕНДИЯ РЕСПУБЛИКИ ТАТАРСТАН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060848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Bookman Old Style" pitchFamily="18" charset="0"/>
              </a:rPr>
              <a:t>Кашапов</a:t>
            </a:r>
            <a:r>
              <a:rPr lang="ru-RU" sz="1600" b="1" dirty="0" smtClean="0">
                <a:latin typeface="Bookman Old Style" pitchFamily="18" charset="0"/>
              </a:rPr>
              <a:t> Шамиль </a:t>
            </a:r>
            <a:r>
              <a:rPr lang="ru-RU" sz="1600" b="1" dirty="0" err="1" smtClean="0">
                <a:latin typeface="Bookman Old Style" pitchFamily="18" charset="0"/>
              </a:rPr>
              <a:t>Азатович</a:t>
            </a:r>
            <a:r>
              <a:rPr lang="ru-RU" sz="1600" b="1" dirty="0" smtClean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– </a:t>
            </a:r>
            <a:r>
              <a:rPr lang="ru-RU" sz="1600" dirty="0" smtClean="0">
                <a:latin typeface="Bookman Old Style" pitchFamily="18" charset="0"/>
              </a:rPr>
              <a:t>курсант </a:t>
            </a:r>
          </a:p>
          <a:p>
            <a:r>
              <a:rPr lang="ru-RU" sz="1600" dirty="0" smtClean="0">
                <a:latin typeface="Bookman Old Style" pitchFamily="18" charset="0"/>
              </a:rPr>
              <a:t>233 учебной группы факультета техносферной безопасности, рядовой внутренней службы</a:t>
            </a:r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.</a:t>
            </a:r>
          </a:p>
          <a:p>
            <a:r>
              <a:rPr lang="ru-RU" sz="1600" dirty="0" smtClean="0">
                <a:latin typeface="Bookman Old Style" pitchFamily="18" charset="0"/>
              </a:rPr>
              <a:t>Учится на «отлично». За успехи в учебной деятельности награжден нагрудным знаком института «Отличник учебы».</a:t>
            </a:r>
          </a:p>
          <a:p>
            <a:r>
              <a:rPr lang="ru-RU" sz="1600" dirty="0" smtClean="0">
                <a:latin typeface="Bookman Old Style" pitchFamily="18" charset="0"/>
              </a:rPr>
              <a:t>В 2015 и 2017 годах в составе парадного расчета института принимал участие </a:t>
            </a:r>
            <a:r>
              <a:rPr lang="x-none" sz="1600" smtClean="0">
                <a:latin typeface="Bookman Old Style" pitchFamily="18" charset="0"/>
              </a:rPr>
              <a:t> в параде войск Екатеринбургского гарнизона в честь Дня Победы. </a:t>
            </a:r>
            <a:r>
              <a:rPr lang="ru-RU" sz="1600" dirty="0" smtClean="0">
                <a:latin typeface="Bookman Old Style" pitchFamily="18" charset="0"/>
              </a:rPr>
              <a:t>Награжден медалью Министерства обороны РФ «За участие в военном параде в ознаменование 70-летия Победы в Великой Отечественной войне 1941-1945 гг.» </a:t>
            </a:r>
          </a:p>
          <a:p>
            <a:r>
              <a:rPr lang="ru-RU" sz="1600" dirty="0" smtClean="0">
                <a:latin typeface="Bookman Old Style" pitchFamily="18" charset="0"/>
              </a:rPr>
              <a:t>Принимает участие в Спартакиаде института, выступая за сборную команду курса по баскетболу и волейболу.</a:t>
            </a:r>
            <a:endParaRPr lang="ru-RU" sz="1600" dirty="0"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11" name="Picture 2" descr="http://kak-do-ma.ru/img-q5y5x5n4g40414o5l474o4q5s504o4s4/flax/829/828403/828403_html_m3d03ee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1728192" cy="171286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060848"/>
            <a:ext cx="367240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476672"/>
            <a:ext cx="66976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СТИПЕНДИЯ МЧС РОССИИ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32403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&amp;Mcy;&amp;CHcy;&amp;Scy; &amp;Rcy;&amp;ocy;&amp;scy;&amp;scy;&amp;icy;&amp;icy;. &amp;Mcy;&amp;icy;&amp;ncy;&amp;icy;&amp;scy;&amp;tcy;&amp;iecy;&amp;rcy;&amp;scy;&amp;tcy;&amp;vcy;&amp;ocy; &amp;Rcy;&amp;ocy;&amp;scy;&amp;scy;&amp;icy;&amp;jcy;&amp;scy;&amp;kcy;&amp;ocy;&amp;jcy; &amp;Fcy;&amp;iecy;&amp;dcy;&amp;iecy;&amp;rcy;&amp;acy;&amp;tscy;&amp;icy;&amp;icy; &amp;pcy;&amp;ocy; &amp;dcy;&amp;iecy;&amp;lcy;&amp;acy;&amp;mcy; &amp;gcy;&amp;rcy;&amp;acy;&amp;zhcy;&amp;dcy;&amp;acy;&amp;ncy;&amp;scy;&amp;kcy;&amp;ocy;&amp;jcy; &amp;ocy;&amp;bcy;&amp;ocy;&amp;rcy;&amp;ocy;&amp;ncy;&amp;ycy;, &amp;chcy;&amp;rcy;&amp;iecy;&amp;zcy;&amp;vcy;&amp;ycy;&amp;chcy;&amp;acy;&amp;jcy;&amp;ncy;&amp;ycy;&amp;mcy; &amp;scy;&amp;icy;&amp;tcy;&amp;ucy;&amp;acy;&amp;tscy;&amp;icy;&amp;yacy;&amp;mcy; &amp;icy; &amp;lcy;&amp;icy;&amp;kcy;&amp;vcy;&amp;icy;&amp;dcy;&amp;acy;&amp;tscy;&amp;icy;&amp;icy; &amp;pcy;&amp;ocy;&amp;scy;&amp;lcy;&amp;iecy;&amp;dcy;&amp;scy;&amp;tcy;&amp;vcy;&amp;icy;&amp;jcy; &amp;scy;&amp;tcy;&amp;icy;&amp;khcy;&amp;icy;&amp;jcy;&amp;ncy;&amp;ycy;&amp;khcy; &amp;bcy;&amp;iecy;&amp;dcy;&amp;scy;&amp;tcy;&amp;vcy;&amp;icy;&amp;jcy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1140125" cy="1368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628800"/>
            <a:ext cx="53285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ookman Old Style" pitchFamily="18" charset="0"/>
                <a:cs typeface="Aharoni" pitchFamily="2" charset="-79"/>
              </a:rPr>
              <a:t>Головина Екатерина Валерьевна </a:t>
            </a:r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– адъюнкт </a:t>
            </a:r>
          </a:p>
          <a:p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2-го года </a:t>
            </a:r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очной формы </a:t>
            </a:r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обучения,</a:t>
            </a:r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 </a:t>
            </a:r>
            <a:endParaRPr lang="ru-RU" sz="1600" dirty="0" smtClean="0">
              <a:latin typeface="Bookman Old Style" pitchFamily="18" charset="0"/>
              <a:cs typeface="Aharoni" pitchFamily="2" charset="-79"/>
            </a:endParaRPr>
          </a:p>
          <a:p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капитан внутренней службы. </a:t>
            </a:r>
          </a:p>
          <a:p>
            <a:r>
              <a:rPr lang="ru-RU" sz="1600" dirty="0" smtClean="0">
                <a:latin typeface="Bookman Old Style" pitchFamily="18" charset="0"/>
              </a:rPr>
              <a:t>Научная деятельность Головиной Е.В. направлена на обеспечение экологической и пожарной безопасности объектов и территорий Свердловской области, в частности объектов нефтегазового комплекса.</a:t>
            </a:r>
          </a:p>
          <a:p>
            <a:r>
              <a:rPr lang="ru-RU" sz="1600" dirty="0" smtClean="0">
                <a:latin typeface="Bookman Old Style" pitchFamily="18" charset="0"/>
              </a:rPr>
              <a:t>Кандидатские экзамены по истории философии науки и иностранному языку </a:t>
            </a:r>
            <a:r>
              <a:rPr lang="ru-RU" sz="1600" dirty="0" smtClean="0">
                <a:latin typeface="Bookman Old Style" pitchFamily="18" charset="0"/>
              </a:rPr>
              <a:t>сданы </a:t>
            </a:r>
            <a:r>
              <a:rPr lang="ru-RU" sz="1600" dirty="0" smtClean="0">
                <a:latin typeface="Bookman Old Style" pitchFamily="18" charset="0"/>
              </a:rPr>
              <a:t>на «отлично». </a:t>
            </a:r>
          </a:p>
          <a:p>
            <a:r>
              <a:rPr lang="ru-RU" sz="1600" dirty="0" smtClean="0">
                <a:latin typeface="Bookman Old Style" pitchFamily="18" charset="0"/>
              </a:rPr>
              <a:t>Является автором 17 научных статей, из них </a:t>
            </a:r>
          </a:p>
          <a:p>
            <a:r>
              <a:rPr lang="ru-RU" sz="1600" dirty="0" smtClean="0">
                <a:latin typeface="Bookman Old Style" pitchFamily="18" charset="0"/>
              </a:rPr>
              <a:t>3 статьи опубликованы в научных журналах из перечня ВАК, 9 статей ― в изданиях, входящих в РИНЦ, 1 статья – в журнале из международной базы “</a:t>
            </a:r>
            <a:r>
              <a:rPr lang="en-US" sz="1600" dirty="0" smtClean="0">
                <a:latin typeface="Bookman Old Style" pitchFamily="18" charset="0"/>
              </a:rPr>
              <a:t>Chemical Abstracts</a:t>
            </a:r>
            <a:r>
              <a:rPr lang="ru-RU" sz="1600" dirty="0" smtClean="0">
                <a:latin typeface="Bookman Old Style" pitchFamily="18" charset="0"/>
              </a:rPr>
              <a:t>” . </a:t>
            </a:r>
          </a:p>
          <a:p>
            <a:r>
              <a:rPr lang="ru-RU" sz="1600" dirty="0" smtClean="0">
                <a:latin typeface="Bookman Old Style" pitchFamily="18" charset="0"/>
              </a:rPr>
              <a:t>Выступала с докладами на конференциях различного уровня, в том числе 5 международных.</a:t>
            </a:r>
            <a:endParaRPr lang="ru-RU" sz="1600" dirty="0">
              <a:latin typeface="Bookman Old Style" pitchFamily="18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522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 Контобойцева</dc:creator>
  <cp:lastModifiedBy>Мария Контобойцева</cp:lastModifiedBy>
  <cp:revision>30</cp:revision>
  <dcterms:created xsi:type="dcterms:W3CDTF">2016-07-19T09:01:11Z</dcterms:created>
  <dcterms:modified xsi:type="dcterms:W3CDTF">2017-06-22T08:43:47Z</dcterms:modified>
</cp:coreProperties>
</file>